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4" r:id="rId8"/>
    <p:sldId id="265" r:id="rId9"/>
    <p:sldId id="266" r:id="rId10"/>
    <p:sldId id="260"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8" d="100"/>
          <a:sy n="48" d="100"/>
        </p:scale>
        <p:origin x="-41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426EE6-0105-4F05-AE58-FFAC83A11C64}" type="datetimeFigureOut">
              <a:rPr lang="en-US" smtClean="0"/>
              <a:t>08-May-21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305670032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26EE6-0105-4F05-AE58-FFAC83A11C64}" type="datetimeFigureOut">
              <a:rPr lang="en-US" smtClean="0"/>
              <a:t>08-May-21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418476784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26EE6-0105-4F05-AE58-FFAC83A11C64}" type="datetimeFigureOut">
              <a:rPr lang="en-US" smtClean="0"/>
              <a:t>08-May-21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178232443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26EE6-0105-4F05-AE58-FFAC83A11C64}" type="datetimeFigureOut">
              <a:rPr lang="en-US" smtClean="0"/>
              <a:t>08-May-21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2742313859"/>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426EE6-0105-4F05-AE58-FFAC83A11C64}" type="datetimeFigureOut">
              <a:rPr lang="en-US" smtClean="0"/>
              <a:t>08-May-21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328324450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426EE6-0105-4F05-AE58-FFAC83A11C64}" type="datetimeFigureOut">
              <a:rPr lang="en-US" smtClean="0"/>
              <a:t>08-May-21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320802003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426EE6-0105-4F05-AE58-FFAC83A11C64}" type="datetimeFigureOut">
              <a:rPr lang="en-US" smtClean="0"/>
              <a:t>08-May-21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242504543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426EE6-0105-4F05-AE58-FFAC83A11C64}" type="datetimeFigureOut">
              <a:rPr lang="en-US" smtClean="0"/>
              <a:t>08-May-21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168700618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26EE6-0105-4F05-AE58-FFAC83A11C64}" type="datetimeFigureOut">
              <a:rPr lang="en-US" smtClean="0"/>
              <a:t>08-May-21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265959122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426EE6-0105-4F05-AE58-FFAC83A11C64}" type="datetimeFigureOut">
              <a:rPr lang="en-US" smtClean="0"/>
              <a:t>08-May-21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88589001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426EE6-0105-4F05-AE58-FFAC83A11C64}" type="datetimeFigureOut">
              <a:rPr lang="en-US" smtClean="0"/>
              <a:t>08-May-21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306C69-044C-4E99-BE92-54AD2679AFFB}" type="slidenum">
              <a:rPr lang="en-US" smtClean="0"/>
              <a:t>‹#›</a:t>
            </a:fld>
            <a:endParaRPr lang="en-US"/>
          </a:p>
        </p:txBody>
      </p:sp>
    </p:spTree>
    <p:extLst>
      <p:ext uri="{BB962C8B-B14F-4D97-AF65-F5344CB8AC3E}">
        <p14:creationId xmlns:p14="http://schemas.microsoft.com/office/powerpoint/2010/main" val="204356921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26EE6-0105-4F05-AE58-FFAC83A11C64}" type="datetimeFigureOut">
              <a:rPr lang="en-US" smtClean="0"/>
              <a:t>08-May-21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06C69-044C-4E99-BE92-54AD2679AFFB}" type="slidenum">
              <a:rPr lang="en-US" smtClean="0"/>
              <a:t>‹#›</a:t>
            </a:fld>
            <a:endParaRPr lang="en-US"/>
          </a:p>
        </p:txBody>
      </p:sp>
    </p:spTree>
    <p:extLst>
      <p:ext uri="{BB962C8B-B14F-4D97-AF65-F5344CB8AC3E}">
        <p14:creationId xmlns:p14="http://schemas.microsoft.com/office/powerpoint/2010/main" val="41854736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subTitle" idx="1"/>
          </p:nvPr>
        </p:nvSpPr>
        <p:spPr>
          <a:xfrm>
            <a:off x="1371600" y="1828800"/>
            <a:ext cx="7467600" cy="4495800"/>
          </a:xfrm>
        </p:spPr>
        <p:txBody>
          <a:bodyPr>
            <a:normAutofit/>
          </a:bodyPr>
          <a:lstStyle/>
          <a:p>
            <a:endParaRPr lang="en-US" sz="4800" dirty="0" smtClean="0">
              <a:latin typeface="Times New Roman" pitchFamily="18" charset="0"/>
              <a:cs typeface="Times New Roman" pitchFamily="18" charset="0"/>
            </a:endParaRPr>
          </a:p>
          <a:p>
            <a:endParaRPr lang="en-US" sz="4800" dirty="0" smtClean="0">
              <a:latin typeface="Times New Roman" pitchFamily="18" charset="0"/>
              <a:cs typeface="Times New Roman" pitchFamily="18" charset="0"/>
            </a:endParaRPr>
          </a:p>
          <a:p>
            <a:r>
              <a:rPr lang="en-US" sz="4800" dirty="0" smtClean="0">
                <a:solidFill>
                  <a:schemeClr val="tx1"/>
                </a:solidFill>
                <a:latin typeface="Times New Roman" pitchFamily="18" charset="0"/>
                <a:cs typeface="Times New Roman" pitchFamily="18" charset="0"/>
              </a:rPr>
              <a:t>The </a:t>
            </a:r>
            <a:r>
              <a:rPr lang="en-US" sz="4800" dirty="0">
                <a:solidFill>
                  <a:schemeClr val="tx1"/>
                </a:solidFill>
                <a:latin typeface="Times New Roman" pitchFamily="18" charset="0"/>
                <a:cs typeface="Times New Roman" pitchFamily="18" charset="0"/>
              </a:rPr>
              <a:t>Health Insurance Portability and Accountability Act (HIPPA)</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9020" y="457200"/>
            <a:ext cx="5135780" cy="27818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342184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Exemptions</a:t>
            </a:r>
            <a:endParaRPr lang="en-US" b="1" dirty="0"/>
          </a:p>
        </p:txBody>
      </p:sp>
      <p:sp>
        <p:nvSpPr>
          <p:cNvPr id="3" name="Content Placeholder 2"/>
          <p:cNvSpPr>
            <a:spLocks noGrp="1"/>
          </p:cNvSpPr>
          <p:nvPr>
            <p:ph idx="1"/>
          </p:nvPr>
        </p:nvSpPr>
        <p:spPr/>
        <p:txBody>
          <a:bodyPr>
            <a:normAutofit/>
          </a:bodyPr>
          <a:lstStyle/>
          <a:p>
            <a:pPr marL="0" indent="0" algn="ctr">
              <a:buNone/>
            </a:pPr>
            <a:r>
              <a:rPr lang="en-US" sz="4000" dirty="0" smtClean="0"/>
              <a:t>There </a:t>
            </a:r>
            <a:r>
              <a:rPr lang="en-US" sz="4000" dirty="0"/>
              <a:t>is an exemption of a group health plan with less than 50 participants and is administered solely by the employer that has a role of establishing and maintaining the health plan.</a:t>
            </a:r>
          </a:p>
          <a:p>
            <a:pPr marL="0" indent="0" algn="ctr">
              <a:buNone/>
            </a:pPr>
            <a:endParaRPr lang="en-US" sz="4000" dirty="0"/>
          </a:p>
        </p:txBody>
      </p:sp>
    </p:spTree>
    <p:extLst>
      <p:ext uri="{BB962C8B-B14F-4D97-AF65-F5344CB8AC3E}">
        <p14:creationId xmlns:p14="http://schemas.microsoft.com/office/powerpoint/2010/main" val="179272584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372600" cy="6858000"/>
          </a:xfrm>
        </p:spPr>
        <p:txBody>
          <a:bodyPr>
            <a:normAutofit fontScale="85000" lnSpcReduction="20000"/>
          </a:bodyPr>
          <a:lstStyle/>
          <a:p>
            <a:pPr marL="0" indent="0" algn="ctr">
              <a:buNone/>
            </a:pPr>
            <a:r>
              <a:rPr lang="en-US" sz="4200" dirty="0" smtClean="0">
                <a:latin typeface="Times New Roman" pitchFamily="18" charset="0"/>
                <a:cs typeface="Times New Roman" pitchFamily="18" charset="0"/>
              </a:rPr>
              <a:t>Disclosure </a:t>
            </a:r>
            <a:r>
              <a:rPr lang="en-US" sz="4200" dirty="0">
                <a:latin typeface="Times New Roman" pitchFamily="18" charset="0"/>
                <a:cs typeface="Times New Roman" pitchFamily="18" charset="0"/>
              </a:rPr>
              <a:t>of the confidential information can be disclosed without an individual’s consent in an instance where there is requirement by the 12 national prioritized </a:t>
            </a:r>
            <a:r>
              <a:rPr lang="en-US" sz="4200" dirty="0" smtClean="0">
                <a:latin typeface="Times New Roman" pitchFamily="18" charset="0"/>
                <a:cs typeface="Times New Roman" pitchFamily="18" charset="0"/>
              </a:rPr>
              <a:t>purposes</a:t>
            </a:r>
          </a:p>
          <a:p>
            <a:pPr marL="0" indent="0" algn="ctr">
              <a:buNone/>
            </a:pPr>
            <a:r>
              <a:rPr lang="en-US" sz="3600" dirty="0"/>
              <a:t> These purposes include: when the information is required by law, during public health activities, on an instance where there is a victim of abuse, neglect or domestic violence, when there is conduction of health oversight activities, during judicial and administrative proceedings, when the information is required by law enforcement, when there is a function such as the identification of a deceased person, during  cadaveric organ, eye or even tissue donation, during research under certain conditions, when the information is required to lessen a serious public health threat and finally on instances of worker compensation.</a:t>
            </a:r>
          </a:p>
          <a:p>
            <a:pPr marL="0" indent="0" algn="ctr">
              <a:buNone/>
            </a:pP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233199984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Introduction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lgn="ctr">
              <a:buNone/>
            </a:pPr>
            <a:r>
              <a:rPr lang="en-US" sz="3600" dirty="0">
                <a:latin typeface="Times New Roman" pitchFamily="18" charset="0"/>
                <a:cs typeface="Times New Roman" pitchFamily="18" charset="0"/>
              </a:rPr>
              <a:t>The Health Insurance Portability and Accountability Act (HIPPA) is a national law that was established in 1996 dictates the establishment of national standards that are aimed at the protection of confidential patient details without confirmation and consent from the patient.</a:t>
            </a:r>
          </a:p>
        </p:txBody>
      </p:sp>
    </p:spTree>
    <p:extLst>
      <p:ext uri="{BB962C8B-B14F-4D97-AF65-F5344CB8AC3E}">
        <p14:creationId xmlns:p14="http://schemas.microsoft.com/office/powerpoint/2010/main" val="312004869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Objective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lgn="ctr">
              <a:buNone/>
            </a:pPr>
            <a:r>
              <a:rPr lang="en-US" sz="3600" dirty="0">
                <a:latin typeface="Times New Roman" pitchFamily="18" charset="0"/>
                <a:cs typeface="Times New Roman" pitchFamily="18" charset="0"/>
              </a:rPr>
              <a:t>This act has a main objective of ensuring that the classified health information is kept confidential by only allowing the disclosure of only useful information and proper protection of the rest.</a:t>
            </a:r>
          </a:p>
        </p:txBody>
      </p:sp>
    </p:spTree>
    <p:extLst>
      <p:ext uri="{BB962C8B-B14F-4D97-AF65-F5344CB8AC3E}">
        <p14:creationId xmlns:p14="http://schemas.microsoft.com/office/powerpoint/2010/main" val="2488269222"/>
      </p:ext>
    </p:extLst>
  </p:cSld>
  <p:clrMapOvr>
    <a:masterClrMapping/>
  </p:clrMapOvr>
  <mc:AlternateContent xmlns:mc="http://schemas.openxmlformats.org/markup-compatibility/2006">
    <mc:Choice xmlns:p14="http://schemas.microsoft.com/office/powerpoint/2010/main" Requires="p14">
      <p:transition spd="slow" p14:dur="4400" advTm="2000">
        <p14:honeycomb/>
      </p:transition>
    </mc:Choice>
    <mc:Fallback>
      <p:transition spd="slow" advTm="2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Who is under this act?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305800" cy="5029200"/>
          </a:xfrm>
        </p:spPr>
        <p:txBody>
          <a:bodyPr>
            <a:noAutofit/>
          </a:bodyPr>
          <a:lstStyle/>
          <a:p>
            <a:r>
              <a:rPr lang="en-US" sz="3600" dirty="0" smtClean="0">
                <a:latin typeface="Times New Roman" pitchFamily="18" charset="0"/>
                <a:cs typeface="Times New Roman" pitchFamily="18" charset="0"/>
              </a:rPr>
              <a:t>All health </a:t>
            </a:r>
            <a:r>
              <a:rPr lang="en-US" sz="3600" dirty="0">
                <a:latin typeface="Times New Roman" pitchFamily="18" charset="0"/>
                <a:cs typeface="Times New Roman" pitchFamily="18" charset="0"/>
              </a:rPr>
              <a:t>care practitioners regardless of his/her professional </a:t>
            </a:r>
            <a:r>
              <a:rPr lang="en-US" sz="3600" dirty="0" smtClean="0">
                <a:latin typeface="Times New Roman" pitchFamily="18" charset="0"/>
                <a:cs typeface="Times New Roman" pitchFamily="18" charset="0"/>
              </a:rPr>
              <a:t>rank</a:t>
            </a:r>
          </a:p>
          <a:p>
            <a:r>
              <a:rPr lang="en-US" sz="3600" dirty="0">
                <a:latin typeface="Times New Roman" pitchFamily="18" charset="0"/>
                <a:cs typeface="Times New Roman" pitchFamily="18" charset="0"/>
              </a:rPr>
              <a:t>Organizations that cater for health care bills as supplement </a:t>
            </a:r>
            <a:r>
              <a:rPr lang="en-US" sz="3600" dirty="0" smtClean="0">
                <a:latin typeface="Times New Roman" pitchFamily="18" charset="0"/>
                <a:cs typeface="Times New Roman" pitchFamily="18" charset="0"/>
              </a:rPr>
              <a:t>insurers.</a:t>
            </a:r>
          </a:p>
          <a:p>
            <a:r>
              <a:rPr lang="en-US" sz="3600" dirty="0">
                <a:latin typeface="Times New Roman" pitchFamily="18" charset="0"/>
                <a:cs typeface="Times New Roman" pitchFamily="18" charset="0"/>
              </a:rPr>
              <a:t>Organizations that are placed under the waste disposal </a:t>
            </a:r>
            <a:r>
              <a:rPr lang="en-US" sz="3600" dirty="0" smtClean="0">
                <a:latin typeface="Times New Roman" pitchFamily="18" charset="0"/>
                <a:cs typeface="Times New Roman" pitchFamily="18" charset="0"/>
              </a:rPr>
              <a:t>department</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Healthcare </a:t>
            </a:r>
            <a:r>
              <a:rPr lang="en-US" sz="3600" dirty="0">
                <a:latin typeface="Times New Roman" pitchFamily="18" charset="0"/>
                <a:cs typeface="Times New Roman" pitchFamily="18" charset="0"/>
              </a:rPr>
              <a:t>cleaning houses</a:t>
            </a:r>
            <a:r>
              <a:rPr lang="en-US" sz="3600" dirty="0" smtClean="0">
                <a:latin typeface="Times New Roman" pitchFamily="18" charset="0"/>
                <a:cs typeface="Times New Roman" pitchFamily="18" charset="0"/>
              </a:rPr>
              <a:t>.</a:t>
            </a:r>
          </a:p>
          <a:p>
            <a:r>
              <a:rPr lang="en-US" sz="3600" dirty="0">
                <a:latin typeface="Times New Roman" pitchFamily="18" charset="0"/>
                <a:cs typeface="Times New Roman" pitchFamily="18" charset="0"/>
              </a:rPr>
              <a:t> </a:t>
            </a:r>
            <a:r>
              <a:rPr lang="en-US" sz="3600" dirty="0" smtClean="0">
                <a:latin typeface="Times New Roman" pitchFamily="18" charset="0"/>
                <a:cs typeface="Times New Roman" pitchFamily="18" charset="0"/>
              </a:rPr>
              <a:t>Other </a:t>
            </a:r>
            <a:r>
              <a:rPr lang="en-US" sz="3600" dirty="0">
                <a:latin typeface="Times New Roman" pitchFamily="18" charset="0"/>
                <a:cs typeface="Times New Roman" pitchFamily="18" charset="0"/>
              </a:rPr>
              <a:t>business associates</a:t>
            </a:r>
          </a:p>
        </p:txBody>
      </p:sp>
    </p:spTree>
    <p:extLst>
      <p:ext uri="{BB962C8B-B14F-4D97-AF65-F5344CB8AC3E}">
        <p14:creationId xmlns:p14="http://schemas.microsoft.com/office/powerpoint/2010/main" val="226762693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Why this selection?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en-US" sz="3600" dirty="0" smtClean="0">
                <a:latin typeface="Times New Roman" pitchFamily="18" charset="0"/>
                <a:cs typeface="Times New Roman" pitchFamily="18" charset="0"/>
              </a:rPr>
              <a:t>All </a:t>
            </a:r>
            <a:r>
              <a:rPr lang="en-US" sz="3600" dirty="0">
                <a:latin typeface="Times New Roman" pitchFamily="18" charset="0"/>
                <a:cs typeface="Times New Roman" pitchFamily="18" charset="0"/>
              </a:rPr>
              <a:t>health care practitioners regardless of his/her professional </a:t>
            </a:r>
            <a:r>
              <a:rPr lang="en-US" sz="3600" dirty="0" smtClean="0">
                <a:latin typeface="Times New Roman" pitchFamily="18" charset="0"/>
                <a:cs typeface="Times New Roman" pitchFamily="18" charset="0"/>
              </a:rPr>
              <a:t>rank</a:t>
            </a:r>
          </a:p>
          <a:p>
            <a:pPr marL="0" indent="0" algn="ctr">
              <a:buNone/>
            </a:pPr>
            <a:r>
              <a:rPr lang="en-US" dirty="0" smtClean="0">
                <a:latin typeface="Times New Roman" pitchFamily="18" charset="0"/>
                <a:cs typeface="Times New Roman" pitchFamily="18" charset="0"/>
              </a:rPr>
              <a:t>They have </a:t>
            </a:r>
            <a:r>
              <a:rPr lang="en-US" dirty="0">
                <a:latin typeface="Times New Roman" pitchFamily="18" charset="0"/>
                <a:cs typeface="Times New Roman" pitchFamily="18" charset="0"/>
              </a:rPr>
              <a:t>the mandate of electrical transmission of health care patient records in line with a specified transaction </a:t>
            </a:r>
            <a:r>
              <a:rPr lang="en-US" dirty="0" smtClean="0">
                <a:latin typeface="Times New Roman" pitchFamily="18" charset="0"/>
                <a:cs typeface="Times New Roman" pitchFamily="18" charset="0"/>
              </a:rPr>
              <a:t>which is </a:t>
            </a:r>
            <a:r>
              <a:rPr lang="en-US" dirty="0">
                <a:latin typeface="Times New Roman" pitchFamily="18" charset="0"/>
                <a:cs typeface="Times New Roman" pitchFamily="18" charset="0"/>
              </a:rPr>
              <a:t>placed under the claws of this confidentiality rule.</a:t>
            </a:r>
            <a:endParaRPr lang="en-US" dirty="0" smtClean="0">
              <a:latin typeface="Times New Roman" pitchFamily="18" charset="0"/>
              <a:cs typeface="Times New Roman" pitchFamily="18" charset="0"/>
            </a:endParaRPr>
          </a:p>
          <a:p>
            <a:pPr marL="0" indent="0" algn="ctr">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64476495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Why this selection?</a:t>
            </a:r>
            <a:endParaRPr lang="en-US" b="1" dirty="0"/>
          </a:p>
        </p:txBody>
      </p:sp>
      <p:sp>
        <p:nvSpPr>
          <p:cNvPr id="3" name="Content Placeholder 2"/>
          <p:cNvSpPr>
            <a:spLocks noGrp="1"/>
          </p:cNvSpPr>
          <p:nvPr>
            <p:ph idx="1"/>
          </p:nvPr>
        </p:nvSpPr>
        <p:spPr/>
        <p:txBody>
          <a:bodyPr/>
          <a:lstStyle/>
          <a:p>
            <a:pPr marL="0" indent="0" algn="ctr">
              <a:buNone/>
            </a:pPr>
            <a:r>
              <a:rPr lang="en-US" sz="3600" dirty="0" smtClean="0">
                <a:latin typeface="Times New Roman" pitchFamily="18" charset="0"/>
                <a:cs typeface="Times New Roman" pitchFamily="18" charset="0"/>
              </a:rPr>
              <a:t>Organizations that cater for health care bills as supplement insurers.</a:t>
            </a:r>
          </a:p>
          <a:p>
            <a:pPr marL="0" indent="0" algn="ctr">
              <a:buNone/>
            </a:pPr>
            <a:r>
              <a:rPr lang="en-US" dirty="0" smtClean="0">
                <a:latin typeface="Times New Roman" pitchFamily="18" charset="0"/>
                <a:cs typeface="Times New Roman" pitchFamily="18" charset="0"/>
              </a:rPr>
              <a:t>The insurers need to know what services have been offered to their clients for them to agree on the payment terms</a:t>
            </a:r>
          </a:p>
          <a:p>
            <a:endParaRPr lang="en-US" dirty="0"/>
          </a:p>
        </p:txBody>
      </p:sp>
    </p:spTree>
    <p:extLst>
      <p:ext uri="{BB962C8B-B14F-4D97-AF65-F5344CB8AC3E}">
        <p14:creationId xmlns:p14="http://schemas.microsoft.com/office/powerpoint/2010/main" val="3666520554"/>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Why this selection?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en-US" sz="3600" b="1" dirty="0">
                <a:latin typeface="Times New Roman" pitchFamily="18" charset="0"/>
                <a:cs typeface="Times New Roman" pitchFamily="18" charset="0"/>
              </a:rPr>
              <a:t>Organizations that are placed under the waste disposal </a:t>
            </a:r>
            <a:r>
              <a:rPr lang="en-US" sz="3600" b="1" dirty="0" smtClean="0">
                <a:latin typeface="Times New Roman" pitchFamily="18" charset="0"/>
                <a:cs typeface="Times New Roman" pitchFamily="18" charset="0"/>
              </a:rPr>
              <a:t>department</a:t>
            </a:r>
          </a:p>
          <a:p>
            <a:pPr marL="0" indent="0" algn="ctr">
              <a:buNone/>
            </a:pPr>
            <a:r>
              <a:rPr lang="en-US" sz="3600" dirty="0">
                <a:latin typeface="Times New Roman" pitchFamily="18" charset="0"/>
                <a:cs typeface="Times New Roman" pitchFamily="18" charset="0"/>
              </a:rPr>
              <a:t>This is because they are capable of accessing confidential patient information via the collected trash.</a:t>
            </a:r>
            <a:endParaRPr lang="en-US" sz="3600" b="1" dirty="0" smtClean="0">
              <a:latin typeface="Times New Roman" pitchFamily="18" charset="0"/>
              <a:cs typeface="Times New Roman" pitchFamily="18" charset="0"/>
            </a:endParaRPr>
          </a:p>
          <a:p>
            <a:pPr marL="0" indent="0" algn="ctr">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77271578"/>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Why this selection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marL="0" indent="0" algn="ctr">
              <a:buNone/>
            </a:pPr>
            <a:r>
              <a:rPr lang="en-US" sz="3600" b="1" dirty="0" smtClean="0">
                <a:latin typeface="Times New Roman" pitchFamily="18" charset="0"/>
                <a:cs typeface="Times New Roman" pitchFamily="18" charset="0"/>
              </a:rPr>
              <a:t>Healthcare </a:t>
            </a:r>
            <a:r>
              <a:rPr lang="en-US" sz="3600" b="1" dirty="0">
                <a:latin typeface="Times New Roman" pitchFamily="18" charset="0"/>
                <a:cs typeface="Times New Roman" pitchFamily="18" charset="0"/>
              </a:rPr>
              <a:t>cleaning </a:t>
            </a:r>
            <a:r>
              <a:rPr lang="en-US" sz="3600" b="1" dirty="0" smtClean="0">
                <a:latin typeface="Times New Roman" pitchFamily="18" charset="0"/>
                <a:cs typeface="Times New Roman" pitchFamily="18" charset="0"/>
              </a:rPr>
              <a:t>houses</a:t>
            </a:r>
          </a:p>
          <a:p>
            <a:pPr marL="0" indent="0" algn="ctr">
              <a:buNone/>
            </a:pPr>
            <a:r>
              <a:rPr lang="en-US" sz="3600" dirty="0"/>
              <a:t>These cleaning houses </a:t>
            </a:r>
            <a:r>
              <a:rPr lang="en-US" sz="3600" dirty="0" smtClean="0"/>
              <a:t>usually access individually </a:t>
            </a:r>
            <a:r>
              <a:rPr lang="en-US" sz="3600" dirty="0"/>
              <a:t>identifiable health records only when they are required to perform the processing services a health plan organization or a health care provider in this case as a third party business associate.</a:t>
            </a:r>
            <a:endParaRPr lang="en-US" sz="3600" b="1" dirty="0" smtClean="0">
              <a:latin typeface="Times New Roman" pitchFamily="18" charset="0"/>
              <a:cs typeface="Times New Roman" pitchFamily="18" charset="0"/>
            </a:endParaRPr>
          </a:p>
          <a:p>
            <a:pPr marL="0" indent="0" algn="ctr">
              <a:buNone/>
            </a:pPr>
            <a:endParaRPr lang="en-US"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960879350"/>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Why this selection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0" indent="0" algn="ctr">
              <a:buNone/>
            </a:pPr>
            <a:r>
              <a:rPr lang="en-US" b="1" dirty="0" smtClean="0">
                <a:latin typeface="Times New Roman" pitchFamily="18" charset="0"/>
                <a:cs typeface="Times New Roman" pitchFamily="18" charset="0"/>
              </a:rPr>
              <a:t>Other </a:t>
            </a:r>
            <a:r>
              <a:rPr lang="en-US" b="1" dirty="0">
                <a:latin typeface="Times New Roman" pitchFamily="18" charset="0"/>
                <a:cs typeface="Times New Roman" pitchFamily="18" charset="0"/>
              </a:rPr>
              <a:t>business </a:t>
            </a:r>
            <a:r>
              <a:rPr lang="en-US" b="1" dirty="0" smtClean="0">
                <a:latin typeface="Times New Roman" pitchFamily="18" charset="0"/>
                <a:cs typeface="Times New Roman" pitchFamily="18" charset="0"/>
              </a:rPr>
              <a:t>associates </a:t>
            </a:r>
            <a:r>
              <a:rPr lang="en-US" b="1" dirty="0">
                <a:latin typeface="Times New Roman" pitchFamily="18" charset="0"/>
                <a:cs typeface="Times New Roman" pitchFamily="18" charset="0"/>
              </a:rPr>
              <a:t>whether individual persons or organizations in exclusion of the covered entities workforce</a:t>
            </a:r>
            <a:endParaRPr lang="en-US" b="1" dirty="0" smtClean="0">
              <a:latin typeface="Times New Roman" pitchFamily="18" charset="0"/>
              <a:cs typeface="Times New Roman" pitchFamily="18" charset="0"/>
            </a:endParaRPr>
          </a:p>
          <a:p>
            <a:pPr marL="0" indent="0" algn="ctr">
              <a:buNone/>
            </a:pPr>
            <a:r>
              <a:rPr lang="en-US" dirty="0" smtClean="0">
                <a:latin typeface="Times New Roman" pitchFamily="18" charset="0"/>
                <a:cs typeface="Times New Roman" pitchFamily="18" charset="0"/>
              </a:rPr>
              <a:t>They may require </a:t>
            </a:r>
            <a:r>
              <a:rPr lang="en-US" dirty="0">
                <a:latin typeface="Times New Roman" pitchFamily="18" charset="0"/>
                <a:cs typeface="Times New Roman" pitchFamily="18" charset="0"/>
              </a:rPr>
              <a:t>to use these confidential information in the performance and provision of functions, activities or services to a covered entity  are also placed under the regulations of this act.</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565603196"/>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500</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Introduction</vt:lpstr>
      <vt:lpstr>Objective</vt:lpstr>
      <vt:lpstr>Who is under this act?</vt:lpstr>
      <vt:lpstr>Why this selection?</vt:lpstr>
      <vt:lpstr>Why this selection?</vt:lpstr>
      <vt:lpstr>Why this selection?</vt:lpstr>
      <vt:lpstr>Why this selection</vt:lpstr>
      <vt:lpstr>Why this selection</vt:lpstr>
      <vt:lpstr>Exemptions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Vinchy</dc:creator>
  <cp:lastModifiedBy>Vinchy</cp:lastModifiedBy>
  <cp:revision>11</cp:revision>
  <dcterms:created xsi:type="dcterms:W3CDTF">2021-05-08T05:42:20Z</dcterms:created>
  <dcterms:modified xsi:type="dcterms:W3CDTF">2021-05-08T06:40:29Z</dcterms:modified>
</cp:coreProperties>
</file>